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3"/>
  </p:notesMasterIdLst>
  <p:sldIdLst>
    <p:sldId id="419" r:id="rId3"/>
    <p:sldId id="420" r:id="rId4"/>
    <p:sldId id="422" r:id="rId5"/>
    <p:sldId id="462" r:id="rId6"/>
    <p:sldId id="464" r:id="rId7"/>
    <p:sldId id="465" r:id="rId8"/>
    <p:sldId id="466" r:id="rId9"/>
    <p:sldId id="467" r:id="rId10"/>
    <p:sldId id="427" r:id="rId11"/>
    <p:sldId id="444" r:id="rId12"/>
    <p:sldId id="456" r:id="rId13"/>
    <p:sldId id="432" r:id="rId14"/>
    <p:sldId id="433" r:id="rId15"/>
    <p:sldId id="446" r:id="rId16"/>
    <p:sldId id="457" r:id="rId17"/>
    <p:sldId id="468" r:id="rId18"/>
    <p:sldId id="458" r:id="rId19"/>
    <p:sldId id="469" r:id="rId20"/>
    <p:sldId id="470" r:id="rId21"/>
    <p:sldId id="471" r:id="rId22"/>
    <p:sldId id="436" r:id="rId23"/>
    <p:sldId id="448" r:id="rId24"/>
    <p:sldId id="472" r:id="rId25"/>
    <p:sldId id="473" r:id="rId26"/>
    <p:sldId id="474" r:id="rId27"/>
    <p:sldId id="438" r:id="rId28"/>
    <p:sldId id="439" r:id="rId29"/>
    <p:sldId id="475" r:id="rId30"/>
    <p:sldId id="440" r:id="rId31"/>
    <p:sldId id="416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E4DF21"/>
    <a:srgbClr val="C8D927"/>
    <a:srgbClr val="FF0000"/>
    <a:srgbClr val="FF0066"/>
    <a:srgbClr val="FF6699"/>
    <a:srgbClr val="FF3399"/>
    <a:srgbClr val="000000"/>
    <a:srgbClr val="FFFF9F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9.xml"/><Relationship Id="rId5" Type="http://schemas.openxmlformats.org/officeDocument/2006/relationships/slide" Target="slide26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071546"/>
            <a:ext cx="87154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4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</a:t>
            </a:r>
            <a:r>
              <a:rPr lang="zh-CN" altLang="en-US" sz="5400" dirty="0" smtClean="0"/>
              <a:t>两位</a:t>
            </a:r>
            <a:r>
              <a:rPr lang="zh-CN" altLang="en-US" sz="5400" dirty="0" smtClean="0">
                <a:latin typeface="Calibri" panose="020F0502020204030204" pitchFamily="34" charset="0"/>
              </a:rPr>
              <a:t>数</a:t>
            </a:r>
            <a:r>
              <a:rPr lang="zh-CN" altLang="en-US" sz="5400" dirty="0" smtClean="0"/>
              <a:t>乘两</a:t>
            </a:r>
            <a:r>
              <a:rPr lang="zh-CN" altLang="en-US" sz="5400" dirty="0" smtClean="0">
                <a:latin typeface="Calibri" panose="020F0502020204030204" pitchFamily="34" charset="0"/>
              </a:rPr>
              <a:t>位数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071538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2071678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口算乘法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596" y="3286124"/>
            <a:ext cx="87154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两位数乘整十、整百数的口算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642918"/>
            <a:ext cx="664373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把得数相同的算式用线连起来。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rot="10800000">
            <a:off x="2786050" y="2000240"/>
            <a:ext cx="3214710" cy="21431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714480" y="1643050"/>
            <a:ext cx="15311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25×3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15008" y="1571612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36×20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3042" y="271462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42×20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86446" y="271462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24×50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14480" y="385762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240×3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57884" y="3857628"/>
            <a:ext cx="1172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15×5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43042" y="5000636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30×40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57884" y="4929198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28×30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10800000">
            <a:off x="2928926" y="3143248"/>
            <a:ext cx="3071834" cy="207170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 flipV="1">
            <a:off x="3000364" y="2000240"/>
            <a:ext cx="2857520" cy="21431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0800000" flipV="1">
            <a:off x="3000364" y="3071810"/>
            <a:ext cx="2928958" cy="221457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2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28662" y="3857628"/>
            <a:ext cx="778674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Both" startAt="2"/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一个果园里有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行橘子树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每行有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棵</a:t>
            </a:r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有多少棵橘子树？</a:t>
            </a:r>
          </a:p>
        </p:txBody>
      </p:sp>
      <p:sp>
        <p:nvSpPr>
          <p:cNvPr id="15" name="矩形 14"/>
          <p:cNvSpPr/>
          <p:nvPr/>
        </p:nvSpPr>
        <p:spPr>
          <a:xfrm>
            <a:off x="1071538" y="1071546"/>
            <a:ext cx="735811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学校会议室有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排桌椅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每排可以坐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人。 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名家长来会议室参加家长会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这些凳子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够家长坐吗？</a:t>
            </a:r>
          </a:p>
        </p:txBody>
      </p:sp>
      <p:sp>
        <p:nvSpPr>
          <p:cNvPr id="17" name="矩形 16"/>
          <p:cNvSpPr/>
          <p:nvPr/>
        </p:nvSpPr>
        <p:spPr>
          <a:xfrm>
            <a:off x="928662" y="500042"/>
            <a:ext cx="2518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解决问题。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714480" y="2500306"/>
            <a:ext cx="5357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8×20=360(</a:t>
            </a:r>
            <a:r>
              <a:rPr lang="zh-CN" altLang="en-US" sz="2800" dirty="0" smtClean="0">
                <a:latin typeface="宋体" panose="02010600030101010101" pitchFamily="2" charset="-122"/>
              </a:rPr>
              <a:t>人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360&lt;400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28794" y="4929198"/>
            <a:ext cx="3105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latin typeface="宋体" panose="02010600030101010101" pitchFamily="2" charset="-122"/>
              </a:rPr>
              <a:t>25×30=750(</a:t>
            </a:r>
            <a:r>
              <a:rPr lang="zh-CN" altLang="en-US" sz="2800" dirty="0" smtClean="0">
                <a:latin typeface="宋体" panose="02010600030101010101" pitchFamily="2" charset="-122"/>
              </a:rPr>
              <a:t>棵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14480" y="3214686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latin typeface="宋体" panose="02010600030101010101" pitchFamily="2" charset="-122"/>
              </a:rPr>
              <a:t>答：这些凳子不够家长坐。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285852" y="5572140"/>
            <a:ext cx="4500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zh-CN" altLang="en-US" sz="2800" dirty="0" smtClean="0">
                <a:latin typeface="宋体" panose="02010600030101010101" pitchFamily="2" charset="-122"/>
              </a:rPr>
              <a:t>   答：一共有</a:t>
            </a:r>
            <a:r>
              <a:rPr lang="en-US" altLang="zh-CN" sz="2800" dirty="0" smtClean="0">
                <a:latin typeface="宋体" panose="02010600030101010101" pitchFamily="2" charset="-122"/>
              </a:rPr>
              <a:t>750</a:t>
            </a:r>
            <a:r>
              <a:rPr lang="zh-CN" altLang="en-US" sz="2800" dirty="0" smtClean="0">
                <a:latin typeface="宋体" panose="02010600030101010101" pitchFamily="2" charset="-122"/>
              </a:rPr>
              <a:t>棵橘子树。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85786" y="2000240"/>
            <a:ext cx="7786742" cy="2853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用两位数乘整十、整百数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口算时先把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前面的数相乘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然后在所得的积后面添上被省略的</a:t>
            </a:r>
            <a:r>
              <a:rPr lang="en-US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这种方法最简便。</a:t>
            </a:r>
          </a:p>
          <a:p>
            <a:pPr>
              <a:lnSpc>
                <a:spcPct val="150000"/>
              </a:lnSpc>
            </a:pP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1142984"/>
            <a:ext cx="77803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两位数乘整十、整百数的口算方法：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43306" y="65070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714348" y="843961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28596" y="142873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5.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1" name="竖卷形 50"/>
          <p:cNvSpPr/>
          <p:nvPr/>
        </p:nvSpPr>
        <p:spPr>
          <a:xfrm>
            <a:off x="1071538" y="1500174"/>
            <a:ext cx="3286148" cy="2214578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25× 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 × 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 × 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=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3" name="竖卷形 52"/>
          <p:cNvSpPr/>
          <p:nvPr/>
        </p:nvSpPr>
        <p:spPr>
          <a:xfrm>
            <a:off x="1000100" y="4000504"/>
            <a:ext cx="3214710" cy="214314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44 × 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 × 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11×40=</a:t>
            </a:r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5" name="竖卷形 54"/>
          <p:cNvSpPr/>
          <p:nvPr/>
        </p:nvSpPr>
        <p:spPr>
          <a:xfrm>
            <a:off x="4643438" y="1500174"/>
            <a:ext cx="3214710" cy="214314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16× 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21 × 10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13×30=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竖卷形 56"/>
          <p:cNvSpPr/>
          <p:nvPr/>
        </p:nvSpPr>
        <p:spPr>
          <a:xfrm>
            <a:off x="4572000" y="3929066"/>
            <a:ext cx="3214710" cy="214314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001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 × 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 × 40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240×3=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000364" y="178592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71802" y="228599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143240" y="278605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500826" y="178592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643702" y="235743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715140" y="285749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143240" y="428625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143240" y="478632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143240" y="528638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440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643702" y="414338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51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43702" y="471488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572264" y="528638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88" grpId="0"/>
      <p:bldP spid="58" grpId="0"/>
      <p:bldP spid="60" grpId="0"/>
      <p:bldP spid="6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2879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14298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图片 25" descr="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1142984"/>
            <a:ext cx="5000660" cy="271464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57224" y="3857628"/>
            <a:ext cx="72866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串糖葫芦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个山楂，穿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串这样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的糖葫芦需要多少个山楂？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14546" y="5000636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30×12=360(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3108" y="5643578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答：需要</a:t>
            </a:r>
            <a:r>
              <a:rPr lang="en-US" altLang="zh-CN" sz="3200" dirty="0" smtClean="0">
                <a:latin typeface="宋体" panose="02010600030101010101" pitchFamily="2" charset="-122"/>
              </a:rPr>
              <a:t>360</a:t>
            </a:r>
            <a:r>
              <a:rPr lang="zh-CN" altLang="en-US" sz="3200" dirty="0" smtClean="0">
                <a:latin typeface="宋体" panose="02010600030101010101" pitchFamily="2" charset="-122"/>
              </a:rPr>
              <a:t>个山楂。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2879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4348" y="1142984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图片 25" descr="1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1142984"/>
            <a:ext cx="5000660" cy="271464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57224" y="385762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串糖葫芦卖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串能卖多少钱？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85984" y="4714884"/>
            <a:ext cx="3693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30×3=90(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 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3108" y="5643578"/>
            <a:ext cx="41024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en-US" altLang="zh-CN" sz="3200" dirty="0" smtClean="0">
                <a:latin typeface="宋体" panose="02010600030101010101" pitchFamily="2" charset="-122"/>
              </a:rPr>
              <a:t> 30</a:t>
            </a:r>
            <a:r>
              <a:rPr lang="zh-CN" altLang="en-US" sz="3200" dirty="0" smtClean="0">
                <a:latin typeface="宋体" panose="02010600030101010101" pitchFamily="2" charset="-122"/>
              </a:rPr>
              <a:t>串能卖</a:t>
            </a:r>
            <a:r>
              <a:rPr lang="en-US" altLang="zh-CN" sz="3200" dirty="0" smtClean="0">
                <a:latin typeface="宋体" panose="02010600030101010101" pitchFamily="2" charset="-122"/>
              </a:rPr>
              <a:t>90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28794" y="571480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00100" y="114298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14480" y="1214422"/>
            <a:ext cx="6429421" cy="3300427"/>
            <a:chOff x="1712925" y="1214422"/>
            <a:chExt cx="6864437" cy="3300427"/>
          </a:xfrm>
        </p:grpSpPr>
        <p:pic>
          <p:nvPicPr>
            <p:cNvPr id="11" name="图片 10" descr="11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2925" y="1214422"/>
              <a:ext cx="5120555" cy="3300427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>
              <a:off x="5679044" y="1285860"/>
              <a:ext cx="2898318" cy="500066"/>
            </a:xfrm>
            <a:prstGeom prst="wedgeRoundRectCallout">
              <a:avLst>
                <a:gd name="adj1" fmla="val -55325"/>
                <a:gd name="adj2" fmla="val 12751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我家养了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张蚕子。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57224" y="4357694"/>
            <a:ext cx="792961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）养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张蚕子可产茧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千克，李红家的蚕子可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产茧多少千克？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57356" y="5286388"/>
            <a:ext cx="3438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50×11=550(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4480" y="578645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答：可产茧</a:t>
            </a:r>
            <a:r>
              <a:rPr lang="en-US" altLang="zh-CN" sz="2800" dirty="0" smtClean="0">
                <a:latin typeface="宋体" panose="02010600030101010101" pitchFamily="2" charset="-122"/>
              </a:rPr>
              <a:t>550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1071538" y="64291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1785918" y="642918"/>
            <a:ext cx="6429421" cy="3300427"/>
            <a:chOff x="1712925" y="1214422"/>
            <a:chExt cx="6864437" cy="3300427"/>
          </a:xfrm>
        </p:grpSpPr>
        <p:pic>
          <p:nvPicPr>
            <p:cNvPr id="11" name="图片 10" descr="11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2925" y="1214422"/>
              <a:ext cx="5120555" cy="3300427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>
              <a:off x="5679044" y="1285860"/>
              <a:ext cx="2898318" cy="500066"/>
            </a:xfrm>
            <a:prstGeom prst="wedgeRoundRectCallout">
              <a:avLst>
                <a:gd name="adj1" fmla="val -55325"/>
                <a:gd name="adj2" fmla="val 12751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我家养了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张蚕子。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85786" y="3929066"/>
            <a:ext cx="792961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）李红家共养了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张蚕子，可产茧多少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千克？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57356" y="557214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答：可产茧</a:t>
            </a:r>
            <a:r>
              <a:rPr lang="en-US" altLang="zh-CN" sz="3200" dirty="0" smtClean="0">
                <a:latin typeface="宋体" panose="02010600030101010101" pitchFamily="2" charset="-122"/>
              </a:rPr>
              <a:t>4000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千克。</a:t>
            </a:r>
          </a:p>
        </p:txBody>
      </p:sp>
      <p:sp>
        <p:nvSpPr>
          <p:cNvPr id="10" name="矩形 9"/>
          <p:cNvSpPr/>
          <p:nvPr/>
        </p:nvSpPr>
        <p:spPr>
          <a:xfrm>
            <a:off x="1928794" y="4929198"/>
            <a:ext cx="369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80×50=4000(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1071538" y="64291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1785918" y="642918"/>
            <a:ext cx="6429421" cy="3300427"/>
            <a:chOff x="1712925" y="1214422"/>
            <a:chExt cx="6864437" cy="3300427"/>
          </a:xfrm>
        </p:grpSpPr>
        <p:pic>
          <p:nvPicPr>
            <p:cNvPr id="11" name="图片 10" descr="11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2925" y="1214422"/>
              <a:ext cx="5120555" cy="3300427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>
              <a:off x="5679044" y="1285860"/>
              <a:ext cx="2898318" cy="500066"/>
            </a:xfrm>
            <a:prstGeom prst="wedgeRoundRectCallout">
              <a:avLst>
                <a:gd name="adj1" fmla="val -55325"/>
                <a:gd name="adj2" fmla="val 12751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我家养了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张蚕子。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85786" y="3929066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千克茧卖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千克能卖多少钱？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57356" y="5572140"/>
            <a:ext cx="4572000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千克能卖</a:t>
            </a:r>
            <a:r>
              <a:rPr lang="en-US" altLang="zh-CN" sz="3200" dirty="0" smtClean="0">
                <a:latin typeface="宋体" panose="02010600030101010101" pitchFamily="2" charset="-122"/>
              </a:rPr>
              <a:t>900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  <p:sp>
        <p:nvSpPr>
          <p:cNvPr id="9" name="矩形 8"/>
          <p:cNvSpPr/>
          <p:nvPr/>
        </p:nvSpPr>
        <p:spPr>
          <a:xfrm>
            <a:off x="2071670" y="4714884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50×18=900(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785786" y="928670"/>
            <a:ext cx="75009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口算下面各题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8" name="Group 16"/>
          <p:cNvGrpSpPr/>
          <p:nvPr/>
        </p:nvGrpSpPr>
        <p:grpSpPr bwMode="auto">
          <a:xfrm>
            <a:off x="5929322" y="5715016"/>
            <a:ext cx="1684338" cy="876299"/>
            <a:chOff x="1772" y="3114"/>
            <a:chExt cx="1061" cy="552"/>
          </a:xfrm>
        </p:grpSpPr>
        <p:pic>
          <p:nvPicPr>
            <p:cNvPr id="4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竖卷形 16"/>
          <p:cNvSpPr/>
          <p:nvPr/>
        </p:nvSpPr>
        <p:spPr>
          <a:xfrm>
            <a:off x="357158" y="1714488"/>
            <a:ext cx="2928958" cy="2643206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 × 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43 × 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 smtClean="0">
              <a:solidFill>
                <a:schemeClr val="tx1"/>
              </a:solidFill>
            </a:endParaRP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竖卷形 20"/>
          <p:cNvSpPr/>
          <p:nvPr/>
        </p:nvSpPr>
        <p:spPr>
          <a:xfrm>
            <a:off x="3214678" y="1714488"/>
            <a:ext cx="3071834" cy="2643206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 × 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 × 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竖卷形 21"/>
          <p:cNvSpPr/>
          <p:nvPr/>
        </p:nvSpPr>
        <p:spPr>
          <a:xfrm>
            <a:off x="6286480" y="1714488"/>
            <a:ext cx="2857520" cy="2571768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 × 4=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11× 7=</a:t>
            </a: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14546" y="200024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14942" y="200024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143900" y="200024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14546" y="300037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43504" y="300037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72462" y="300037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1472" y="4857760"/>
            <a:ext cx="5904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说一说上面各题的口算方法。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31" grpId="0"/>
      <p:bldP spid="33" grpId="0"/>
      <p:bldP spid="35" grpId="0"/>
      <p:bldP spid="36" grpId="0"/>
      <p:bldP spid="37" grpId="0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571604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28596" y="142873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9.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1" name="竖卷形 50"/>
          <p:cNvSpPr/>
          <p:nvPr/>
        </p:nvSpPr>
        <p:spPr>
          <a:xfrm>
            <a:off x="1071538" y="1500174"/>
            <a:ext cx="3286148" cy="1643074"/>
          </a:xfrm>
          <a:prstGeom prst="vertic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44× 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 ÷ 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3" name="竖卷形 52"/>
          <p:cNvSpPr/>
          <p:nvPr/>
        </p:nvSpPr>
        <p:spPr>
          <a:xfrm>
            <a:off x="1000100" y="3857628"/>
            <a:ext cx="3214710" cy="1643074"/>
          </a:xfrm>
          <a:prstGeom prst="vertic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 × 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 × 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5" name="竖卷形 54"/>
          <p:cNvSpPr/>
          <p:nvPr/>
        </p:nvSpPr>
        <p:spPr>
          <a:xfrm>
            <a:off x="4643438" y="1500174"/>
            <a:ext cx="3214710" cy="1643074"/>
          </a:xfrm>
          <a:prstGeom prst="vertic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360 ÷ 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38 × 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竖卷形 56"/>
          <p:cNvSpPr/>
          <p:nvPr/>
        </p:nvSpPr>
        <p:spPr>
          <a:xfrm>
            <a:off x="4643438" y="3857628"/>
            <a:ext cx="3214710" cy="1643074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 × 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50× 16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000364" y="178592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500826" y="178592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500826" y="221455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143240" y="407194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071802" y="471488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43702" y="471488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800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00364" y="2285992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43702" y="414338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100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25" name="组合 3"/>
          <p:cNvGrpSpPr/>
          <p:nvPr/>
        </p:nvGrpSpPr>
        <p:grpSpPr>
          <a:xfrm>
            <a:off x="5214942" y="5857892"/>
            <a:ext cx="2376487" cy="523220"/>
            <a:chOff x="5220072" y="5877272"/>
            <a:chExt cx="2376487" cy="877496"/>
          </a:xfrm>
        </p:grpSpPr>
        <p:sp>
          <p:nvSpPr>
            <p:cNvPr id="26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88" grpId="0"/>
      <p:bldP spid="62" grpId="0"/>
      <p:bldP spid="93" grpId="0"/>
      <p:bldP spid="95" grpId="0"/>
      <p:bldP spid="96" grpId="0"/>
      <p:bldP spid="99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714356"/>
            <a:ext cx="4567574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对号上车。</a:t>
            </a:r>
          </a:p>
        </p:txBody>
      </p:sp>
      <p:pic>
        <p:nvPicPr>
          <p:cNvPr id="31" name="图片 30" descr="1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500174"/>
            <a:ext cx="6715172" cy="4132348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>
            <a:off x="3714744" y="2000240"/>
            <a:ext cx="2928958" cy="1000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714744" y="3071810"/>
            <a:ext cx="2928958" cy="18573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3643306" y="1928802"/>
            <a:ext cx="2928958" cy="21431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3643306" y="3929066"/>
            <a:ext cx="2928958" cy="12858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99729" y="1127531"/>
            <a:ext cx="867286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在○里填上“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”或“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786" y="2363924"/>
            <a:ext cx="33575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30×70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7×300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29190" y="2363924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33×30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32×30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85786" y="3714752"/>
            <a:ext cx="393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70×50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600×6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0628" y="3714752"/>
            <a:ext cx="33988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120×4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○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21×40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3108" y="243536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86512" y="243536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&gt;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57950" y="378619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&lt;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43108" y="378619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</a:rPr>
              <a:t>&lt;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158027" cy="2062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一副羽毛球拍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带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元钱够吗？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71736" y="2500306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25×20=500(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4" y="3429000"/>
            <a:ext cx="28761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500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&gt;480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　</a:t>
            </a:r>
          </a:p>
        </p:txBody>
      </p:sp>
      <p:sp>
        <p:nvSpPr>
          <p:cNvPr id="12" name="矩形 11"/>
          <p:cNvSpPr/>
          <p:nvPr/>
        </p:nvSpPr>
        <p:spPr>
          <a:xfrm>
            <a:off x="2571736" y="4429132"/>
            <a:ext cx="3488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带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480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元不够。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85720" y="714356"/>
            <a:ext cx="876490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年巴西世界杯足球赛一张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E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区的门票优惠价是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李叔叔一行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共需付购票款多少元？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643570" y="5857892"/>
            <a:ext cx="1943100" cy="525791"/>
            <a:chOff x="1474" y="3702"/>
            <a:chExt cx="952" cy="499"/>
          </a:xfrm>
        </p:grpSpPr>
        <p:sp>
          <p:nvSpPr>
            <p:cNvPr id="6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571736" y="3429000"/>
            <a:ext cx="3490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130×30=3900(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8794" y="4429132"/>
            <a:ext cx="5131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答：共需付购票款</a:t>
            </a:r>
            <a:r>
              <a:rPr lang="en-US" altLang="zh-CN" sz="3200" dirty="0" smtClean="0">
                <a:latin typeface="宋体" panose="02010600030101010101" pitchFamily="2" charset="-122"/>
              </a:rPr>
              <a:t>3900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571480"/>
            <a:ext cx="7286676" cy="3047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北欧有一种候鸟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名叫金鸻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sz="3200" dirty="0" err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héng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。迁徙时它的飞行速度很快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均每小时能飞行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千米。如果连续飞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那么一共能飞行多少千米？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1928794" y="4929198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一共能飞行</a:t>
            </a:r>
            <a:r>
              <a:rPr lang="en-US" altLang="zh-CN" sz="3200" dirty="0" smtClean="0">
                <a:latin typeface="宋体" panose="02010600030101010101" pitchFamily="2" charset="-122"/>
              </a:rPr>
              <a:t>1620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千米。</a:t>
            </a:r>
          </a:p>
        </p:txBody>
      </p:sp>
      <p:sp>
        <p:nvSpPr>
          <p:cNvPr id="8" name="矩形 7"/>
          <p:cNvSpPr/>
          <p:nvPr/>
        </p:nvSpPr>
        <p:spPr>
          <a:xfrm>
            <a:off x="2500298" y="3929066"/>
            <a:ext cx="4107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90×18=1620(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143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一头牛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天能吃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千克青草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照这样计算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吨青草够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头牛吃一个月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天计算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吗？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14546" y="2857496"/>
            <a:ext cx="3486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40÷2=20(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14546" y="3500438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20×10=200(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14546" y="4143380"/>
            <a:ext cx="4357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200×30=6000(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3108" y="4857760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吨</a:t>
            </a:r>
            <a:r>
              <a:rPr lang="en-US" altLang="en-US" sz="3200" dirty="0" smtClean="0">
                <a:latin typeface="宋体" panose="02010600030101010101" pitchFamily="2" charset="-122"/>
              </a:rPr>
              <a:t>=5000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　</a:t>
            </a:r>
            <a:r>
              <a:rPr lang="en-US" altLang="en-US" sz="3200" dirty="0" smtClean="0">
                <a:latin typeface="宋体" panose="02010600030101010101" pitchFamily="2" charset="-122"/>
              </a:rPr>
              <a:t>6000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altLang="en-US" sz="3200" dirty="0" smtClean="0">
                <a:latin typeface="宋体" panose="02010600030101010101" pitchFamily="2" charset="-122"/>
              </a:rPr>
              <a:t>&gt;5000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</a:p>
        </p:txBody>
      </p:sp>
      <p:sp>
        <p:nvSpPr>
          <p:cNvPr id="33" name="矩形 32"/>
          <p:cNvSpPr/>
          <p:nvPr/>
        </p:nvSpPr>
        <p:spPr>
          <a:xfrm>
            <a:off x="2143108" y="5643578"/>
            <a:ext cx="407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不够吃一个月。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  <p:bldP spid="32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428604"/>
            <a:ext cx="742955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创新题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一只鹅一年需要饲料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可产蛋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要养这样的鹅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一年产蛋多少千克？需饲料多少千克？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2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286000" y="301350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30×60=1800(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84" y="3929066"/>
            <a:ext cx="3690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宋体" panose="02010600030101010101" pitchFamily="2" charset="-122"/>
              </a:rPr>
              <a:t>50×60=3000(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4857760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答：一年产蛋</a:t>
            </a:r>
            <a:r>
              <a:rPr lang="en-US" altLang="zh-CN" sz="3200" dirty="0" smtClean="0">
                <a:latin typeface="宋体" panose="02010600030101010101" pitchFamily="2" charset="-122"/>
              </a:rPr>
              <a:t>1800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千克，需饲料</a:t>
            </a:r>
            <a:r>
              <a:rPr lang="en-US" altLang="zh-CN" sz="3200" dirty="0" smtClean="0">
                <a:latin typeface="宋体" panose="02010600030101010101" pitchFamily="2" charset="-122"/>
              </a:rPr>
              <a:t>3000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千克。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714356"/>
            <a:ext cx="685804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10,15,20,30,40,60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个数分别填入下面各个圆圈里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使三角形每条边上三个数的积都相等。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43174" y="2857496"/>
            <a:ext cx="3414717" cy="3000396"/>
            <a:chOff x="2428860" y="2928934"/>
            <a:chExt cx="3414717" cy="3000396"/>
          </a:xfrm>
        </p:grpSpPr>
        <p:pic>
          <p:nvPicPr>
            <p:cNvPr id="15" name="图片 14" descr="1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28860" y="2928934"/>
              <a:ext cx="3414717" cy="3000396"/>
            </a:xfrm>
            <a:prstGeom prst="rect">
              <a:avLst/>
            </a:prstGeom>
          </p:spPr>
        </p:pic>
        <p:sp>
          <p:nvSpPr>
            <p:cNvPr id="17" name="椭圆 16"/>
            <p:cNvSpPr/>
            <p:nvPr/>
          </p:nvSpPr>
          <p:spPr>
            <a:xfrm>
              <a:off x="3143240" y="4000504"/>
              <a:ext cx="714380" cy="71438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571736" y="5072074"/>
              <a:ext cx="642942" cy="64294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357686" y="4000504"/>
              <a:ext cx="714380" cy="71438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3714744" y="5000636"/>
              <a:ext cx="714380" cy="71438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00628" y="5000636"/>
              <a:ext cx="714380" cy="71438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14744" y="3000372"/>
              <a:ext cx="714380" cy="71438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286380" y="500063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28992" y="400050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43438" y="4000504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6050" y="507207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00496" y="500063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ea typeface="楷体_GB2312"/>
              </a:rPr>
              <a:t>15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00496" y="300037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10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72198" y="5072074"/>
            <a:ext cx="3071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（答案不唯一）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4" name="Picture 9" descr="C:\Documents and Settings\123\桌面\人三课件\彩色图片\19.t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714356"/>
            <a:ext cx="3929090" cy="221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000100" y="4643446"/>
            <a:ext cx="68976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）橙子每盒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个，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盒有多少个？</a:t>
            </a:r>
          </a:p>
        </p:txBody>
      </p:sp>
      <p:sp>
        <p:nvSpPr>
          <p:cNvPr id="22" name="云形标注 21"/>
          <p:cNvSpPr/>
          <p:nvPr/>
        </p:nvSpPr>
        <p:spPr>
          <a:xfrm>
            <a:off x="5000628" y="2928934"/>
            <a:ext cx="3286148" cy="1500198"/>
          </a:xfrm>
          <a:prstGeom prst="cloudCallout">
            <a:avLst>
              <a:gd name="adj1" fmla="val -27047"/>
              <a:gd name="adj2" fmla="val -5166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你能提出用乘法计算解决的问题吗？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云形标注 22"/>
          <p:cNvSpPr/>
          <p:nvPr/>
        </p:nvSpPr>
        <p:spPr>
          <a:xfrm>
            <a:off x="714348" y="3000372"/>
            <a:ext cx="3429024" cy="1571636"/>
          </a:xfrm>
          <a:prstGeom prst="cloudCallout">
            <a:avLst>
              <a:gd name="adj1" fmla="val 37099"/>
              <a:gd name="adj2" fmla="val -59404"/>
            </a:avLst>
          </a:prstGeom>
          <a:solidFill>
            <a:srgbClr val="92D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从情境图中你能获取哪些数学信息？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8992" y="535782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 ×10=</a:t>
            </a:r>
            <a:endParaRPr lang="zh-CN" altLang="en-US" sz="3200" dirty="0">
              <a:latin typeface="+mn-ea"/>
              <a:ea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28662" y="714356"/>
            <a:ext cx="1714512" cy="584775"/>
            <a:chOff x="928662" y="714356"/>
            <a:chExt cx="1714512" cy="584775"/>
          </a:xfrm>
        </p:grpSpPr>
        <p:sp>
          <p:nvSpPr>
            <p:cNvPr id="30" name="矩形 29"/>
            <p:cNvSpPr/>
            <p:nvPr/>
          </p:nvSpPr>
          <p:spPr>
            <a:xfrm>
              <a:off x="928662" y="785794"/>
              <a:ext cx="950525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43042" y="714356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1285852" y="642918"/>
            <a:ext cx="3571900" cy="789310"/>
          </a:xfrm>
          <a:prstGeom prst="horizontalScroll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口算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 ×10=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85786" y="2143116"/>
            <a:ext cx="2231708" cy="2520315"/>
            <a:chOff x="1214414" y="2357430"/>
            <a:chExt cx="2231708" cy="2520315"/>
          </a:xfrm>
        </p:grpSpPr>
        <p:sp>
          <p:nvSpPr>
            <p:cNvPr id="8" name="折角形 7"/>
            <p:cNvSpPr/>
            <p:nvPr/>
          </p:nvSpPr>
          <p:spPr>
            <a:xfrm>
              <a:off x="1285852" y="2357430"/>
              <a:ext cx="2160270" cy="2520315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1:6×9=54,54+6=60,</a:t>
              </a:r>
              <a:r>
                <a:rPr lang="zh-CN" altLang="en-US" dirty="0" smtClean="0"/>
                <a:t>所以</a:t>
              </a:r>
              <a:r>
                <a:rPr lang="en-US" dirty="0" smtClean="0"/>
                <a:t>6×10=60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14414" y="2357430"/>
              <a:ext cx="221457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2"/>
                  </a:solidFill>
                  <a:latin typeface="华文楷体" pitchFamily="2" charset="-122"/>
                  <a:ea typeface="华文楷体" pitchFamily="2" charset="-122"/>
                </a:rPr>
                <a:t>方法一：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6×9=54,</a:t>
              </a:r>
            </a:p>
            <a:p>
              <a:pPr algn="ctr"/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54+6=60,</a:t>
              </a:r>
            </a:p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所以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6×10=60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43306" y="2143116"/>
            <a:ext cx="2204450" cy="2520315"/>
            <a:chOff x="3643306" y="2071678"/>
            <a:chExt cx="2204450" cy="2520315"/>
          </a:xfrm>
        </p:grpSpPr>
        <p:sp>
          <p:nvSpPr>
            <p:cNvPr id="9" name="折角形 8"/>
            <p:cNvSpPr/>
            <p:nvPr/>
          </p:nvSpPr>
          <p:spPr>
            <a:xfrm>
              <a:off x="3643306" y="2071678"/>
              <a:ext cx="2160270" cy="2520315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10</a:t>
              </a:r>
              <a:r>
                <a:rPr lang="zh-CN" altLang="en-US" dirty="0" smtClean="0"/>
                <a:t>表示</a:t>
              </a:r>
              <a:r>
                <a:rPr lang="en-US" dirty="0" smtClean="0"/>
                <a:t>1</a:t>
              </a:r>
              <a:r>
                <a:rPr lang="zh-CN" altLang="en-US" dirty="0" smtClean="0"/>
                <a:t>个十</a:t>
              </a:r>
              <a:r>
                <a:rPr lang="en-US" dirty="0" smtClean="0"/>
                <a:t>,6×1=6,6</a:t>
              </a:r>
              <a:r>
                <a:rPr lang="zh-CN" altLang="en-US" dirty="0" smtClean="0"/>
                <a:t>个十是</a:t>
              </a:r>
              <a:r>
                <a:rPr lang="en-US" dirty="0" smtClean="0"/>
                <a:t>60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643306" y="2143116"/>
              <a:ext cx="2204450" cy="18158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2"/>
                  </a:solidFill>
                  <a:latin typeface="华文楷体" pitchFamily="2" charset="-122"/>
                  <a:ea typeface="华文楷体" pitchFamily="2" charset="-122"/>
                </a:rPr>
                <a:t>方法二：</a:t>
              </a:r>
              <a:endParaRPr lang="en-US" altLang="zh-CN" sz="2800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表示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个十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</a:p>
            <a:p>
              <a:pPr algn="ctr"/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6×1=6,</a:t>
              </a:r>
            </a:p>
            <a:p>
              <a:pPr algn="ctr"/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6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个十是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60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86512" y="2143116"/>
            <a:ext cx="2160270" cy="2520315"/>
            <a:chOff x="6215074" y="2071678"/>
            <a:chExt cx="2160270" cy="2520315"/>
          </a:xfrm>
        </p:grpSpPr>
        <p:sp>
          <p:nvSpPr>
            <p:cNvPr id="10" name="折角形 9"/>
            <p:cNvSpPr/>
            <p:nvPr/>
          </p:nvSpPr>
          <p:spPr>
            <a:xfrm>
              <a:off x="6215074" y="2071678"/>
              <a:ext cx="2160270" cy="2520315"/>
            </a:xfrm>
            <a:prstGeom prst="foldedCorne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10×6=60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86512" y="2143116"/>
              <a:ext cx="1984839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2"/>
                  </a:solidFill>
                  <a:latin typeface="华文楷体" pitchFamily="2" charset="-122"/>
                  <a:ea typeface="华文楷体" pitchFamily="2" charset="-122"/>
                </a:rPr>
                <a:t>方法三：</a:t>
              </a:r>
              <a:endParaRPr lang="en-US" altLang="zh-CN" sz="2800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10×6=60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786182" y="71435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42910" y="785794"/>
            <a:ext cx="8143900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计算下面各题，观察计算结果你发现了什么？</a:t>
            </a:r>
            <a:endParaRPr lang="zh-CN" altLang="en-US" sz="32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428728" y="2143116"/>
            <a:ext cx="689768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5×10=</a:t>
            </a:r>
            <a:r>
              <a:rPr lang="en-US" altLang="zh-CN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9×10=</a:t>
            </a:r>
          </a:p>
          <a:p>
            <a:endParaRPr lang="en-US" altLang="zh-CN" sz="3200" b="1" dirty="0" smtClean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15×10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=  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18×10=</a:t>
            </a: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3071802" y="2143116"/>
            <a:ext cx="792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+mn-ea"/>
                <a:ea typeface="+mn-ea"/>
              </a:rPr>
              <a:t>50</a:t>
            </a: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6357950" y="2143116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+mn-ea"/>
                <a:ea typeface="+mn-ea"/>
              </a:rPr>
              <a:t>90</a:t>
            </a:r>
          </a:p>
        </p:txBody>
      </p:sp>
      <p:sp>
        <p:nvSpPr>
          <p:cNvPr id="6" name="Text Box 19"/>
          <p:cNvSpPr txBox="1">
            <a:spLocks noChangeArrowheads="1"/>
          </p:cNvSpPr>
          <p:nvPr/>
        </p:nvSpPr>
        <p:spPr bwMode="auto">
          <a:xfrm>
            <a:off x="3214678" y="3071810"/>
            <a:ext cx="10080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150</a:t>
            </a: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6500826" y="3071810"/>
            <a:ext cx="10080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+mn-ea"/>
                <a:ea typeface="+mn-ea"/>
              </a:rPr>
              <a:t>180</a:t>
            </a:r>
          </a:p>
        </p:txBody>
      </p:sp>
      <p:sp>
        <p:nvSpPr>
          <p:cNvPr id="8" name="云形 7"/>
          <p:cNvSpPr/>
          <p:nvPr/>
        </p:nvSpPr>
        <p:spPr>
          <a:xfrm>
            <a:off x="1000100" y="4286256"/>
            <a:ext cx="6921500" cy="115633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我发现一个数乘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10,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积就在这个数的末尾添上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00100" y="500042"/>
            <a:ext cx="6310318" cy="3162300"/>
            <a:chOff x="714348" y="571480"/>
            <a:chExt cx="6310318" cy="3162300"/>
          </a:xfrm>
        </p:grpSpPr>
        <p:pic>
          <p:nvPicPr>
            <p:cNvPr id="3" name="图片 2" descr="1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166" y="571480"/>
              <a:ext cx="5524500" cy="31623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714348" y="714356"/>
              <a:ext cx="10001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4414" y="3786190"/>
            <a:ext cx="67865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苹果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每盒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个，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盒有多少个？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00364" y="4572008"/>
            <a:ext cx="17859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+mn-ea"/>
                <a:ea typeface="+mn-ea"/>
              </a:rPr>
              <a:t>12×20=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5572132" y="4286256"/>
            <a:ext cx="2928958" cy="1500198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说一说你是怎样口算出结果的？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1472" y="1857364"/>
            <a:ext cx="2557941" cy="3000396"/>
            <a:chOff x="1285852" y="2357430"/>
            <a:chExt cx="2143140" cy="2520315"/>
          </a:xfrm>
        </p:grpSpPr>
        <p:sp>
          <p:nvSpPr>
            <p:cNvPr id="3" name="折角形 2"/>
            <p:cNvSpPr/>
            <p:nvPr/>
          </p:nvSpPr>
          <p:spPr>
            <a:xfrm>
              <a:off x="1285852" y="2357430"/>
              <a:ext cx="2143140" cy="2520315"/>
            </a:xfrm>
            <a:prstGeom prst="foldedCorner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1:6×9=54,54+6=60,</a:t>
              </a:r>
              <a:r>
                <a:rPr lang="zh-CN" altLang="en-US" dirty="0" smtClean="0"/>
                <a:t>所以</a:t>
              </a:r>
              <a:r>
                <a:rPr lang="en-US" dirty="0" smtClean="0"/>
                <a:t>6×10=60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1285852" y="2357430"/>
              <a:ext cx="2035018" cy="2283688"/>
            </a:xfrm>
            <a:prstGeom prst="rect">
              <a:avLst/>
            </a:prstGeom>
            <a:solidFill>
              <a:srgbClr val="FFFF6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方法一：</a:t>
              </a:r>
              <a:endPara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因为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10,12×2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等于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24,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就是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个十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就是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240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" name="横卷形 4"/>
          <p:cNvSpPr/>
          <p:nvPr/>
        </p:nvSpPr>
        <p:spPr>
          <a:xfrm>
            <a:off x="1285852" y="642918"/>
            <a:ext cx="3714776" cy="78931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口算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 ×20=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428992" y="1857364"/>
            <a:ext cx="2557941" cy="2928958"/>
            <a:chOff x="1285852" y="2357430"/>
            <a:chExt cx="2143140" cy="2520315"/>
          </a:xfrm>
        </p:grpSpPr>
        <p:sp>
          <p:nvSpPr>
            <p:cNvPr id="7" name="折角形 6"/>
            <p:cNvSpPr/>
            <p:nvPr/>
          </p:nvSpPr>
          <p:spPr>
            <a:xfrm>
              <a:off x="1285852" y="2357430"/>
              <a:ext cx="2143140" cy="2520315"/>
            </a:xfrm>
            <a:prstGeom prst="foldedCorner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1:6×9=54,54+6=60,</a:t>
              </a:r>
              <a:r>
                <a:rPr lang="zh-CN" altLang="en-US" dirty="0" smtClean="0"/>
                <a:t>所以</a:t>
              </a:r>
              <a:r>
                <a:rPr lang="en-US" dirty="0" smtClean="0"/>
                <a:t>6×10=60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285852" y="2412076"/>
              <a:ext cx="2035018" cy="1906997"/>
            </a:xfrm>
            <a:prstGeom prst="rect">
              <a:avLst/>
            </a:prstGeom>
            <a:solidFill>
              <a:srgbClr val="FFFF6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方法二：</a:t>
              </a:r>
              <a:endPara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200,2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40,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合起来就是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240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86512" y="1857364"/>
            <a:ext cx="2557941" cy="2928958"/>
            <a:chOff x="1285852" y="2357430"/>
            <a:chExt cx="2143140" cy="2520315"/>
          </a:xfrm>
        </p:grpSpPr>
        <p:sp>
          <p:nvSpPr>
            <p:cNvPr id="10" name="折角形 9"/>
            <p:cNvSpPr/>
            <p:nvPr/>
          </p:nvSpPr>
          <p:spPr>
            <a:xfrm>
              <a:off x="1285852" y="2357430"/>
              <a:ext cx="2143140" cy="2520315"/>
            </a:xfrm>
            <a:prstGeom prst="foldedCorner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1:6×9=54,54+6=60,</a:t>
              </a:r>
              <a:r>
                <a:rPr lang="zh-CN" altLang="en-US" dirty="0" smtClean="0"/>
                <a:t>所以</a:t>
              </a:r>
              <a:r>
                <a:rPr lang="en-US" dirty="0" smtClean="0"/>
                <a:t>6×10=60</a:t>
              </a:r>
              <a:r>
                <a:rPr lang="zh-CN" altLang="en-US" dirty="0" smtClean="0"/>
                <a:t>。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85852" y="2357430"/>
              <a:ext cx="2035018" cy="2048256"/>
            </a:xfrm>
            <a:prstGeom prst="rect">
              <a:avLst/>
            </a:prstGeom>
            <a:solidFill>
              <a:srgbClr val="FFFF66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方法三：</a:t>
              </a:r>
              <a:endPara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先算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12×2=24,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接着在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24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的末尾添上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20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后面的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个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。所以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12×20=240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" name="椭圆形标注 11"/>
          <p:cNvSpPr/>
          <p:nvPr/>
        </p:nvSpPr>
        <p:spPr>
          <a:xfrm>
            <a:off x="2714612" y="5143512"/>
            <a:ext cx="5072098" cy="1285884"/>
          </a:xfrm>
          <a:prstGeom prst="wedgeEllipseCallout">
            <a:avLst>
              <a:gd name="adj1" fmla="val 19475"/>
              <a:gd name="adj2" fmla="val -11504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想一想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第三种方法为什么要在末尾添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0496" y="714356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240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1714488"/>
            <a:ext cx="3786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想一想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120×20=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571480"/>
            <a:ext cx="2000264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拓展延伸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72000" y="1714488"/>
            <a:ext cx="3028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想一想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:43×200=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2571744"/>
            <a:ext cx="3071834" cy="13573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方法一：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因为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12×20=240,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120×20=2400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786" y="4357694"/>
            <a:ext cx="3071834" cy="1428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方法二：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120×2=240,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240×10=2400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171448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2400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066" y="2571744"/>
            <a:ext cx="3071834" cy="13573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方法一：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43×2=86,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86×100=8600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5072066" y="4357694"/>
            <a:ext cx="3071834" cy="13573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方法二：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因为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43×20=860,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所以</a:t>
            </a:r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860×10=8600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72396" y="171448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8600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1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571480"/>
            <a:ext cx="2326207" cy="584775"/>
            <a:chOff x="785786" y="1571612"/>
            <a:chExt cx="2326207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做一做。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9" name="折角形 18"/>
          <p:cNvSpPr/>
          <p:nvPr/>
        </p:nvSpPr>
        <p:spPr>
          <a:xfrm>
            <a:off x="1000100" y="1285860"/>
            <a:ext cx="2857520" cy="4214842"/>
          </a:xfrm>
          <a:prstGeom prst="foldedCorner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×3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120×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20" name="折角形 19"/>
          <p:cNvSpPr/>
          <p:nvPr/>
        </p:nvSpPr>
        <p:spPr>
          <a:xfrm>
            <a:off x="4714876" y="1285860"/>
            <a:ext cx="2857520" cy="4143404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31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310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164305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86050" y="2571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3600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86050" y="364331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280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86512" y="164305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930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00826" y="25717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9300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388" y="357187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14876" y="4572008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30×200=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7488" y="4500570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2800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388" y="457200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6000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28662" y="5572140"/>
            <a:ext cx="7072362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这几道题和我们前面学过的题有什么区别？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25" grpId="0"/>
      <p:bldP spid="26" grpId="0"/>
      <p:bldP spid="27" grpId="0"/>
      <p:bldP spid="31" grpId="0"/>
      <p:bldP spid="32" grpId="0"/>
      <p:bldP spid="3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1389</Words>
  <Application>WPS 演示</Application>
  <PresentationFormat>全屏显示(4:3)</PresentationFormat>
  <Paragraphs>315</Paragraphs>
  <Slides>30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人教版数学三年级下册第4单元</dc:title>
  <dc:creator>吉林梓翰教育图书有限公司</dc:creator>
  <cp:lastModifiedBy>lenovop</cp:lastModifiedBy>
  <cp:revision>982</cp:revision>
  <dcterms:created xsi:type="dcterms:W3CDTF">2015-11-21T07:20:00Z</dcterms:created>
  <dcterms:modified xsi:type="dcterms:W3CDTF">2021-11-01T03:13:02Z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